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97" r:id="rId4"/>
  </p:sldMasterIdLst>
  <p:notesMasterIdLst>
    <p:notesMasterId r:id="rId8"/>
  </p:notesMasterIdLst>
  <p:handoutMasterIdLst>
    <p:handoutMasterId r:id="rId9"/>
  </p:handoutMasterIdLst>
  <p:sldIdLst>
    <p:sldId id="567" r:id="rId5"/>
    <p:sldId id="557" r:id="rId6"/>
    <p:sldId id="571" r:id="rId7"/>
  </p:sldIdLst>
  <p:sldSz cx="8961438" cy="6721475"/>
  <p:notesSz cx="6743700" cy="9906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475">
          <p15:clr>
            <a:srgbClr val="A4A3A4"/>
          </p15:clr>
        </p15:guide>
        <p15:guide id="3" orient="horz" pos="421">
          <p15:clr>
            <a:srgbClr val="A4A3A4"/>
          </p15:clr>
        </p15:guide>
        <p15:guide id="4" orient="horz" pos="3742">
          <p15:clr>
            <a:srgbClr val="A4A3A4"/>
          </p15:clr>
        </p15:guide>
        <p15:guide id="5" pos="185">
          <p15:clr>
            <a:srgbClr val="A4A3A4"/>
          </p15:clr>
        </p15:guide>
        <p15:guide id="6" pos="5461">
          <p15:clr>
            <a:srgbClr val="A4A3A4"/>
          </p15:clr>
        </p15:guide>
        <p15:guide id="7" pos="3907">
          <p15:clr>
            <a:srgbClr val="A4A3A4"/>
          </p15:clr>
        </p15:guide>
        <p15:guide id="8" orient="horz" pos="3635">
          <p15:clr>
            <a:srgbClr val="A4A3A4"/>
          </p15:clr>
        </p15:guide>
        <p15:guide id="9" orient="horz" pos="698">
          <p15:clr>
            <a:srgbClr val="A4A3A4"/>
          </p15:clr>
        </p15:guide>
        <p15:guide id="10" orient="horz" pos="4089">
          <p15:clr>
            <a:srgbClr val="A4A3A4"/>
          </p15:clr>
        </p15:guide>
        <p15:guide id="11" orient="horz" pos="671">
          <p15:clr>
            <a:srgbClr val="A4A3A4"/>
          </p15:clr>
        </p15:guide>
        <p15:guide id="12" orient="horz" pos="3803">
          <p15:clr>
            <a:srgbClr val="A4A3A4"/>
          </p15:clr>
        </p15:guide>
        <p15:guide id="13" pos="3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56D"/>
    <a:srgbClr val="CDE4EC"/>
    <a:srgbClr val="275667"/>
    <a:srgbClr val="D9D9D9"/>
    <a:srgbClr val="F2F2F2"/>
    <a:srgbClr val="FFFFFF"/>
    <a:srgbClr val="41AE61"/>
    <a:srgbClr val="0088CB"/>
    <a:srgbClr val="A4053D"/>
    <a:srgbClr val="17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72" y="48"/>
      </p:cViewPr>
      <p:guideLst>
        <p:guide orient="horz" pos="618"/>
        <p:guide orient="horz" pos="475"/>
        <p:guide orient="horz" pos="421"/>
        <p:guide orient="horz" pos="3742"/>
        <p:guide pos="185"/>
        <p:guide pos="5461"/>
        <p:guide pos="3907"/>
        <p:guide orient="horz" pos="3635"/>
        <p:guide orient="horz" pos="698"/>
        <p:guide orient="horz" pos="4089"/>
        <p:guide orient="horz" pos="671"/>
        <p:guide orient="horz" pos="3803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0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97558268590455E-2"/>
          <c:y val="0.24143556280587275"/>
          <c:w val="0.95893451720310763"/>
          <c:h val="0.148450244698205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3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4652"/>
              </a:solidFill>
              <a:ln w="1543">
                <a:noFill/>
              </a:ln>
            </c:spPr>
            <c:extLst>
              <c:ext xmlns:c16="http://schemas.microsoft.com/office/drawing/2014/chart" uri="{C3380CC4-5D6E-409C-BE32-E72D297353CC}">
                <c16:uniqueId val="{00000000-B823-4391-ACC2-047B438145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543">
                <a:noFill/>
              </a:ln>
            </c:spPr>
            <c:extLst>
              <c:ext xmlns:c16="http://schemas.microsoft.com/office/drawing/2014/chart" uri="{C3380CC4-5D6E-409C-BE32-E72D297353CC}">
                <c16:uniqueId val="{00000001-B823-4391-ACC2-047B438145F8}"/>
              </c:ext>
            </c:extLst>
          </c:dPt>
          <c:dLbls>
            <c:dLbl>
              <c:idx val="0"/>
              <c:layout>
                <c:manualLayout>
                  <c:x val="-2.7486562843558326E-3"/>
                  <c:y val="-0.18275120669551428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0.94</a:t>
                    </a:r>
                  </a:p>
                </c:rich>
              </c:tx>
              <c:spPr>
                <a:noFill/>
                <a:ln w="1543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23-4391-ACC2-047B438145F8}"/>
                </c:ext>
              </c:extLst>
            </c:dLbl>
            <c:dLbl>
              <c:idx val="1"/>
              <c:layout>
                <c:manualLayout>
                  <c:x val="5.8105384143758432E-4"/>
                  <c:y val="-0.16902104323173844"/>
                </c:manualLayout>
              </c:layout>
              <c:spPr>
                <a:noFill/>
                <a:ln w="154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23-4391-ACC2-047B438145F8}"/>
                </c:ext>
              </c:extLst>
            </c:dLbl>
            <c:spPr>
              <a:noFill/>
              <a:ln w="154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#,##0.00_);\(#,##0.00\)</c:formatCode>
                <c:ptCount val="2"/>
                <c:pt idx="0">
                  <c:v>0.8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23-4391-ACC2-047B43814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6447967"/>
        <c:axId val="1"/>
      </c:barChart>
      <c:catAx>
        <c:axId val="196447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772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0.96"/>
          <c:min val="0"/>
        </c:scaling>
        <c:delete val="0"/>
        <c:axPos val="l"/>
        <c:numFmt formatCode="#,##0.00_);\(#,##0.00\)" sourceLinked="1"/>
        <c:majorTickMark val="none"/>
        <c:minorTickMark val="none"/>
        <c:tickLblPos val="none"/>
        <c:spPr>
          <a:ln w="386">
            <a:noFill/>
          </a:ln>
        </c:spPr>
        <c:crossAx val="196447967"/>
        <c:crosses val="autoZero"/>
        <c:crossBetween val="between"/>
      </c:valAx>
      <c:spPr>
        <a:noFill/>
        <a:ln w="154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37354085603113E-2"/>
          <c:y val="9.3023255813953487E-2"/>
          <c:w val="0.953307392996109"/>
          <c:h val="0.17441860465116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6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4652"/>
              </a:solidFill>
              <a:ln w="25367">
                <a:noFill/>
              </a:ln>
            </c:spPr>
            <c:extLst>
              <c:ext xmlns:c16="http://schemas.microsoft.com/office/drawing/2014/chart" uri="{C3380CC4-5D6E-409C-BE32-E72D297353CC}">
                <c16:uniqueId val="{00000000-2184-4B4F-A006-0FEE4A083C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367">
                <a:noFill/>
              </a:ln>
            </c:spPr>
            <c:extLst>
              <c:ext xmlns:c16="http://schemas.microsoft.com/office/drawing/2014/chart" uri="{C3380CC4-5D6E-409C-BE32-E72D297353CC}">
                <c16:uniqueId val="{00000001-2184-4B4F-A006-0FEE4A083CE1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1.1499999999999999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4-4B4F-A006-0FEE4A083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60741903"/>
        <c:axId val="1"/>
      </c:barChart>
      <c:catAx>
        <c:axId val="2060741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683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.27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6342">
            <a:noFill/>
          </a:ln>
        </c:spPr>
        <c:crossAx val="2060741903"/>
        <c:crosses val="autoZero"/>
        <c:crossBetween val="between"/>
      </c:valAx>
      <c:spPr>
        <a:noFill/>
        <a:ln w="2536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689138576779027E-2"/>
          <c:y val="0.28205128205128205"/>
          <c:w val="0.91385767790262173"/>
          <c:h val="0.128205128205128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3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4652"/>
              </a:solidFill>
              <a:ln w="25331">
                <a:noFill/>
              </a:ln>
            </c:spPr>
            <c:extLst>
              <c:ext xmlns:c16="http://schemas.microsoft.com/office/drawing/2014/chart" uri="{C3380CC4-5D6E-409C-BE32-E72D297353CC}">
                <c16:uniqueId val="{00000000-5BBE-4BED-8E79-00CC2BE015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331">
                <a:noFill/>
              </a:ln>
            </c:spPr>
            <c:extLst>
              <c:ext xmlns:c16="http://schemas.microsoft.com/office/drawing/2014/chart" uri="{C3380CC4-5D6E-409C-BE32-E72D297353CC}">
                <c16:uniqueId val="{00000001-5BBE-4BED-8E79-00CC2BE01572}"/>
              </c:ext>
            </c:extLst>
          </c:dPt>
          <c:dLbls>
            <c:dLbl>
              <c:idx val="0"/>
              <c:layout>
                <c:manualLayout>
                  <c:x val="-6.8685570202601243E-3"/>
                  <c:y val="-0.19112668277208053"/>
                </c:manualLayout>
              </c:layout>
              <c:tx>
                <c:rich>
                  <a:bodyPr/>
                  <a:lstStyle/>
                  <a:p>
                    <a:pPr>
                      <a:defRPr sz="1197" b="0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1.23</a:t>
                    </a:r>
                  </a:p>
                </c:rich>
              </c:tx>
              <c:spPr>
                <a:noFill/>
                <a:ln w="25331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BE-4BED-8E79-00CC2BE01572}"/>
                </c:ext>
              </c:extLst>
            </c:dLbl>
            <c:dLbl>
              <c:idx val="1"/>
              <c:layout>
                <c:manualLayout>
                  <c:x val="-3.1235335751570448E-3"/>
                  <c:y val="-0.16995973646530255"/>
                </c:manualLayout>
              </c:layout>
              <c:tx>
                <c:rich>
                  <a:bodyPr/>
                  <a:lstStyle/>
                  <a:p>
                    <a:pPr>
                      <a:defRPr sz="1197" b="0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0.87</a:t>
                    </a:r>
                  </a:p>
                </c:rich>
              </c:tx>
              <c:spPr>
                <a:noFill/>
                <a:ln w="25331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BE-4BED-8E79-00CC2BE01572}"/>
                </c:ext>
              </c:extLst>
            </c:dLbl>
            <c:spPr>
              <a:noFill/>
              <a:ln w="2533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#,##0.00_);\(#,##0.00\)</c:formatCode>
                <c:ptCount val="2"/>
                <c:pt idx="0">
                  <c:v>1.1599999999999999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BE-4BED-8E79-00CC2BE01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23804175"/>
        <c:axId val="1"/>
      </c:barChart>
      <c:catAx>
        <c:axId val="52380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666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.28"/>
          <c:min val="0"/>
        </c:scaling>
        <c:delete val="0"/>
        <c:axPos val="l"/>
        <c:numFmt formatCode="#,##0.00_);\(#,##0.00\)" sourceLinked="1"/>
        <c:majorTickMark val="none"/>
        <c:minorTickMark val="none"/>
        <c:tickLblPos val="none"/>
        <c:spPr>
          <a:ln w="6333">
            <a:noFill/>
          </a:ln>
        </c:spPr>
        <c:crossAx val="523804175"/>
        <c:crosses val="autoZero"/>
        <c:crossBetween val="between"/>
      </c:valAx>
      <c:spPr>
        <a:noFill/>
        <a:ln w="2533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689138576779027E-2"/>
          <c:y val="0.27966101694915252"/>
          <c:w val="0.91385767790262173"/>
          <c:h val="0.12711864406779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4652"/>
              </a:solidFill>
              <a:ln w="25401">
                <a:noFill/>
              </a:ln>
            </c:spPr>
            <c:extLst>
              <c:ext xmlns:c16="http://schemas.microsoft.com/office/drawing/2014/chart" uri="{C3380CC4-5D6E-409C-BE32-E72D297353CC}">
                <c16:uniqueId val="{00000000-3323-4510-B4AC-C2B99FE2CD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401">
                <a:noFill/>
              </a:ln>
            </c:spPr>
            <c:extLst>
              <c:ext xmlns:c16="http://schemas.microsoft.com/office/drawing/2014/chart" uri="{C3380CC4-5D6E-409C-BE32-E72D297353CC}">
                <c16:uniqueId val="{00000001-3323-4510-B4AC-C2B99FE2CDE8}"/>
              </c:ext>
            </c:extLst>
          </c:dPt>
          <c:dLbls>
            <c:dLbl>
              <c:idx val="0"/>
              <c:layout>
                <c:manualLayout>
                  <c:x val="-6.7311554454569933E-3"/>
                  <c:y val="-0.18689219289720044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8.11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23-4510-B4AC-C2B99FE2CDE8}"/>
                </c:ext>
              </c:extLst>
            </c:dLbl>
            <c:dLbl>
              <c:idx val="1"/>
              <c:layout>
                <c:manualLayout>
                  <c:x val="-2.9861320003539138E-3"/>
                  <c:y val="-0.1856815153114687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8.34</a:t>
                    </a:r>
                  </a:p>
                </c:rich>
              </c:tx>
              <c:spPr>
                <a:noFill/>
                <a:ln w="25401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23-4510-B4AC-C2B99FE2CD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#,##0.00_);\(#,##0.00\)</c:formatCode>
                <c:ptCount val="2"/>
                <c:pt idx="0">
                  <c:v>7.27</c:v>
                </c:pt>
                <c:pt idx="1">
                  <c:v>7.44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3-4510-B4AC-C2B99FE2C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18833888"/>
        <c:axId val="1"/>
      </c:barChart>
      <c:catAx>
        <c:axId val="151883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1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8.92"/>
          <c:min val="0"/>
        </c:scaling>
        <c:delete val="0"/>
        <c:axPos val="l"/>
        <c:numFmt formatCode="#,##0.00_);\(#,##0.00\)" sourceLinked="1"/>
        <c:majorTickMark val="none"/>
        <c:minorTickMark val="none"/>
        <c:tickLblPos val="none"/>
        <c:spPr>
          <a:ln w="6350">
            <a:noFill/>
          </a:ln>
        </c:spPr>
        <c:crossAx val="1518833888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D4AEF-DBCB-4220-9327-37DCABEE197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19525" y="94091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7FF5C-8C81-4CE1-B58B-FC2CD50D2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7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3506-16B1-4390-9B77-E209EF09AEB0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2950"/>
            <a:ext cx="4949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4688" y="4705350"/>
            <a:ext cx="53943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 </a:t>
            </a:r>
            <a:r>
              <a:rPr lang="en-GB" err="1"/>
              <a:t>för</a:t>
            </a:r>
            <a:r>
              <a:rPr lang="en-GB"/>
              <a:t> </a:t>
            </a:r>
            <a:r>
              <a:rPr lang="en-GB" err="1"/>
              <a:t>att</a:t>
            </a:r>
            <a:r>
              <a:rPr lang="en-GB"/>
              <a:t> </a:t>
            </a:r>
            <a:r>
              <a:rPr lang="en-GB" err="1"/>
              <a:t>ändra</a:t>
            </a:r>
            <a:r>
              <a:rPr lang="en-GB"/>
              <a:t> format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bakgrundstexten</a:t>
            </a:r>
            <a:endParaRPr lang="en-GB"/>
          </a:p>
          <a:p>
            <a:pPr lvl="1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två</a:t>
            </a:r>
            <a:endParaRPr lang="en-GB"/>
          </a:p>
          <a:p>
            <a:pPr lvl="2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tre</a:t>
            </a:r>
            <a:endParaRPr lang="en-GB"/>
          </a:p>
          <a:p>
            <a:pPr lvl="3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fyra</a:t>
            </a:r>
            <a:endParaRPr lang="en-GB"/>
          </a:p>
          <a:p>
            <a:pPr lvl="4"/>
            <a:r>
              <a:rPr lang="en-GB" err="1"/>
              <a:t>Nivå</a:t>
            </a:r>
            <a:r>
              <a:rPr lang="en-GB"/>
              <a:t>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9525" y="94091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C5A2F-D43D-4443-9750-FFB3CD3AD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5A2F-D43D-4443-9750-FFB3CD3ADA97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0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5A2F-D43D-4443-9750-FFB3CD3ADA9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8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5A2F-D43D-4443-9750-FFB3CD3AD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4.wdp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2.wdp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3.wdp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0519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0"/>
            <a:ext cx="8961440" cy="6721475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 userDrawn="1"/>
        </p:nvSpPr>
        <p:spPr>
          <a:xfrm rot="16200000">
            <a:off x="4100749" y="857259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11020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Kontext</a:t>
            </a:r>
            <a:endParaRPr lang="en-GB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7412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Datum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207105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16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53656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525"/>
            <a:ext cx="8961440" cy="6711950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ktangel med rundade hörn på samma sida 8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CONFIDENTAL</a:t>
            </a:r>
          </a:p>
        </p:txBody>
      </p:sp>
    </p:spTree>
    <p:extLst>
      <p:ext uri="{BB962C8B-B14F-4D97-AF65-F5344CB8AC3E}">
        <p14:creationId xmlns:p14="http://schemas.microsoft.com/office/powerpoint/2010/main" val="14842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v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84716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" r="1608"/>
          <a:stretch/>
        </p:blipFill>
        <p:spPr>
          <a:xfrm>
            <a:off x="0" y="0"/>
            <a:ext cx="8978901" cy="6318250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ktangel med rundade hörn på samma sida 8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CONFIDENTAL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2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74097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dobjekt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3080"/>
          <a:stretch/>
        </p:blipFill>
        <p:spPr>
          <a:xfrm flipH="1">
            <a:off x="0" y="0"/>
            <a:ext cx="8961438" cy="6349377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ktangel med rundade hörn på samma sida 8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CONFIDENTAL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6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1389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" name="Bildobjekt 1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"/>
            <a:ext cx="8961439" cy="6721475"/>
          </a:xfrm>
          <a:prstGeom prst="rect">
            <a:avLst/>
          </a:prstGeom>
        </p:spPr>
      </p:pic>
      <p:sp>
        <p:nvSpPr>
          <p:cNvPr id="114" name="Rektangel med rundade hörn på samma sida 113"/>
          <p:cNvSpPr/>
          <p:nvPr userDrawn="1"/>
        </p:nvSpPr>
        <p:spPr>
          <a:xfrm rot="16200000">
            <a:off x="4100750" y="-813387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2530639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3368422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Kontext</a:t>
            </a:r>
            <a:endParaRPr lang="en-GB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3644814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Datum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26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884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1" r="5222"/>
          <a:stretch/>
        </p:blipFill>
        <p:spPr>
          <a:xfrm>
            <a:off x="0" y="0"/>
            <a:ext cx="8961438" cy="6721475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 userDrawn="1"/>
        </p:nvSpPr>
        <p:spPr>
          <a:xfrm rot="16200000">
            <a:off x="4100749" y="1138734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494983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332766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Kontext</a:t>
            </a:r>
            <a:endParaRPr lang="en-GB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609158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Datum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12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3554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3614415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4528401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Kontext</a:t>
            </a:r>
            <a:endParaRPr lang="en-GB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4804793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Datum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99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F91CAA7-3359-4D97-96D2-594C3E18A8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4455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F91CAA7-3359-4D97-96D2-594C3E18A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7388"/>
            <a:ext cx="8374608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3477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3477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CONFIDENTAL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3"/>
            </p:custDataLst>
          </p:nvPr>
        </p:nvSpPr>
        <p:spPr>
          <a:xfrm>
            <a:off x="293361" y="783241"/>
            <a:ext cx="8375977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293688" y="5770563"/>
            <a:ext cx="8375650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>
                <a:ea typeface="Verdana" pitchFamily="34" charset="0"/>
                <a:cs typeface="Verdana" pitchFamily="34" charset="0"/>
              </a:rPr>
              <a:t>	Not:	</a:t>
            </a:r>
            <a:r>
              <a:rPr lang="en-GB" sz="1000" err="1">
                <a:ea typeface="Verdana" pitchFamily="34" charset="0"/>
                <a:cs typeface="Verdana" pitchFamily="34" charset="0"/>
              </a:rPr>
              <a:t>xxxxxx</a:t>
            </a:r>
            <a:endParaRPr lang="en-GB" sz="100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>
                <a:ea typeface="Verdana" pitchFamily="34" charset="0"/>
                <a:cs typeface="Verdana" pitchFamily="34" charset="0"/>
              </a:rPr>
              <a:t>	</a:t>
            </a:r>
            <a:r>
              <a:rPr lang="en-GB" sz="1000" err="1">
                <a:ea typeface="Verdana" pitchFamily="34" charset="0"/>
                <a:cs typeface="Verdana" pitchFamily="34" charset="0"/>
              </a:rPr>
              <a:t>Källa</a:t>
            </a:r>
            <a:r>
              <a:rPr lang="en-GB" sz="1000">
                <a:ea typeface="Verdana" pitchFamily="34" charset="0"/>
                <a:cs typeface="Verdana" pitchFamily="34" charset="0"/>
              </a:rPr>
              <a:t>:	</a:t>
            </a:r>
            <a:r>
              <a:rPr lang="en-GB" sz="1000" err="1">
                <a:ea typeface="Verdana" pitchFamily="34" charset="0"/>
                <a:cs typeface="Verdana" pitchFamily="34" charset="0"/>
              </a:rPr>
              <a:t>xxxx</a:t>
            </a:r>
            <a:endParaRPr lang="en-GB" sz="100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0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3688" y="416847"/>
            <a:ext cx="5764876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47539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833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CONFIDENTAL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172200" y="0"/>
            <a:ext cx="2789237" cy="6316653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293361" y="783301"/>
            <a:ext cx="5764539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770563"/>
            <a:ext cx="5781797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>
                <a:ea typeface="Verdana" pitchFamily="34" charset="0"/>
                <a:cs typeface="Verdana" pitchFamily="34" charset="0"/>
              </a:rPr>
              <a:t>	Not:	</a:t>
            </a:r>
            <a:r>
              <a:rPr lang="en-GB" sz="1000" err="1">
                <a:ea typeface="Verdana" pitchFamily="34" charset="0"/>
                <a:cs typeface="Verdana" pitchFamily="34" charset="0"/>
              </a:rPr>
              <a:t>xxxxxx</a:t>
            </a:r>
            <a:endParaRPr lang="en-GB" sz="100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>
                <a:ea typeface="Verdana" pitchFamily="34" charset="0"/>
                <a:cs typeface="Verdana" pitchFamily="34" charset="0"/>
              </a:rPr>
              <a:t>	</a:t>
            </a:r>
            <a:r>
              <a:rPr lang="en-GB" sz="1000" err="1">
                <a:ea typeface="Verdana" pitchFamily="34" charset="0"/>
                <a:cs typeface="Verdana" pitchFamily="34" charset="0"/>
              </a:rPr>
              <a:t>Källa</a:t>
            </a:r>
            <a:r>
              <a:rPr lang="en-GB" sz="1000">
                <a:ea typeface="Verdana" pitchFamily="34" charset="0"/>
                <a:cs typeface="Verdana" pitchFamily="34" charset="0"/>
              </a:rPr>
              <a:t>:	</a:t>
            </a:r>
            <a:r>
              <a:rPr lang="en-GB" sz="1000" err="1">
                <a:ea typeface="Verdana" pitchFamily="34" charset="0"/>
                <a:cs typeface="Verdana" pitchFamily="34" charset="0"/>
              </a:rPr>
              <a:t>xxxx</a:t>
            </a:r>
            <a:endParaRPr lang="en-GB" sz="100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6847"/>
            <a:ext cx="5907633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1654299"/>
          </a:xfrm>
        </p:spPr>
        <p:txBody>
          <a:bodyPr>
            <a:sp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defRPr sz="2000"/>
            </a:lvl3pPr>
            <a:lvl4pPr>
              <a:spcAft>
                <a:spcPts val="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CONFIDENTIAL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7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631" y="5305073"/>
            <a:ext cx="4952199" cy="108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CONFIDENTAL</a:t>
            </a:r>
          </a:p>
          <a:p>
            <a:endParaRPr lang="en-GB"/>
          </a:p>
        </p:txBody>
      </p:sp>
      <p:sp>
        <p:nvSpPr>
          <p:cNvPr id="6" name="Rektangel med rundade hörn på samma sida 5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03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831320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4" name="Rak 13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294730" y="426063"/>
            <a:ext cx="5902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2400"/>
              </a:lnSpc>
            </a:pPr>
            <a:r>
              <a:rPr lang="en-GB"/>
              <a:t>Click to edit Master title style</a:t>
            </a:r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351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4730" y="1098550"/>
            <a:ext cx="8374608" cy="16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35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CONFIDENTAL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25" r:id="rId3"/>
    <p:sldLayoutId id="2147483726" r:id="rId4"/>
    <p:sldLayoutId id="2147483707" r:id="rId5"/>
    <p:sldLayoutId id="2147483721" r:id="rId6"/>
    <p:sldLayoutId id="2147483723" r:id="rId7"/>
    <p:sldLayoutId id="2147483705" r:id="rId8"/>
    <p:sldLayoutId id="2147483728" r:id="rId9"/>
    <p:sldLayoutId id="2147483729" r:id="rId10"/>
    <p:sldLayoutId id="2147483730" r:id="rId11"/>
    <p:sldLayoutId id="2147483731" r:id="rId12"/>
  </p:sldLayoutIdLst>
  <p:hf hd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defRPr lang="en-US" sz="2200" b="1" dirty="0" smtClean="0">
          <a:solidFill>
            <a:schemeClr val="tx1"/>
          </a:solidFill>
          <a:latin typeface="Georgia" pitchFamily="18" charset="0"/>
          <a:ea typeface="+mj-ea"/>
          <a:cs typeface="Georgia" pitchFamily="18" charset="0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ts val="30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193655" indent="-192067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Char char="•"/>
        <a:defRPr sz="1600">
          <a:solidFill>
            <a:schemeClr val="tx1"/>
          </a:solidFill>
          <a:latin typeface="+mn-lt"/>
          <a:cs typeface="Calibri" pitchFamily="34" charset="0"/>
        </a:defRPr>
      </a:lvl2pPr>
      <a:lvl3pPr marL="361950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Calibri" pitchFamily="34" charset="0"/>
        </a:defRPr>
      </a:lvl3pPr>
      <a:lvl4pPr marL="534988" indent="-173038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cs typeface="Calibri" pitchFamily="34" charset="0"/>
        </a:defRPr>
      </a:lvl4pPr>
      <a:lvl5pPr marL="715963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Calibri" pitchFamily="34" charset="0"/>
        </a:defRPr>
      </a:lvl5pPr>
      <a:lvl6pPr marL="1203197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349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501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652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slideLayout" Target="../slideLayouts/slideLayout5.xml"/><Relationship Id="rId3" Type="http://schemas.openxmlformats.org/officeDocument/2006/relationships/tags" Target="../tags/tag16.xml"/><Relationship Id="rId21" Type="http://schemas.openxmlformats.org/officeDocument/2006/relationships/tags" Target="../tags/tag34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chart" Target="../charts/chart4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29" Type="http://schemas.openxmlformats.org/officeDocument/2006/relationships/image" Target="../media/image14.emf"/><Relationship Id="rId1" Type="http://schemas.openxmlformats.org/officeDocument/2006/relationships/vmlDrawing" Target="../drawings/vmlDrawing10.v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32" Type="http://schemas.openxmlformats.org/officeDocument/2006/relationships/chart" Target="../charts/chart3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oleObject" Target="../embeddings/oleObject10.bin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31" Type="http://schemas.openxmlformats.org/officeDocument/2006/relationships/chart" Target="../charts/chart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notesSlide" Target="../notesSlides/notesSlide3.xml"/><Relationship Id="rId30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35066C8-49F8-49AA-970D-FC79FC6DD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24" y="3380749"/>
            <a:ext cx="2600400" cy="2600400"/>
          </a:xfrm>
          <a:prstGeom prst="rect">
            <a:avLst/>
          </a:prstGeom>
        </p:spPr>
      </p:pic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95309" cy="615553"/>
          </a:xfrm>
        </p:spPr>
        <p:txBody>
          <a:bodyPr/>
          <a:lstStyle/>
          <a:p>
            <a:r>
              <a:rPr lang="en-GB" dirty="0"/>
              <a:t>Health Navigator UK Ltd - Proactive Health Coaching has two distinct features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0</a:t>
            </a:fld>
            <a:r>
              <a:rPr lang="en-GB"/>
              <a:t>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3534" y="6450595"/>
            <a:ext cx="3959860" cy="196831"/>
          </a:xfrm>
        </p:spPr>
        <p:txBody>
          <a:bodyPr/>
          <a:lstStyle/>
          <a:p>
            <a:r>
              <a:rPr lang="en-US"/>
              <a:t>CONFIDENTIAL – NOT FOR DISTRIBUTION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FFEC3C-4FAE-4755-A4EB-08AAB3DBE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9" y="1440106"/>
            <a:ext cx="2143125" cy="214312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EF4F1B-8B9F-4B8A-B3DE-2CBDE71F7F4E}"/>
              </a:ext>
            </a:extLst>
          </p:cNvPr>
          <p:cNvCxnSpPr/>
          <p:nvPr/>
        </p:nvCxnSpPr>
        <p:spPr>
          <a:xfrm flipH="1">
            <a:off x="4253394" y="934065"/>
            <a:ext cx="39814" cy="4997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9EF483E-FC4E-4024-9565-3FAF938E0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53" y="1772092"/>
            <a:ext cx="3427087" cy="3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en-GB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1</a:t>
            </a:fld>
            <a:r>
              <a:rPr lang="en-GB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4730" y="298675"/>
            <a:ext cx="8374608" cy="307777"/>
          </a:xfrm>
        </p:spPr>
        <p:txBody>
          <a:bodyPr/>
          <a:lstStyle/>
          <a:p>
            <a:r>
              <a:rPr lang="en-GB"/>
              <a:t>Health Navigator’s Proactive Health Coaching in the UK</a:t>
            </a:r>
          </a:p>
        </p:txBody>
      </p:sp>
      <p:sp>
        <p:nvSpPr>
          <p:cNvPr id="1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3534" y="6450595"/>
            <a:ext cx="3959860" cy="196831"/>
          </a:xfrm>
        </p:spPr>
        <p:txBody>
          <a:bodyPr/>
          <a:lstStyle/>
          <a:p>
            <a:r>
              <a:rPr lang="en-US"/>
              <a:t>CONFIDENTIAL – NOT FOR DISTRIBUTION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3891" y="1253609"/>
            <a:ext cx="3113212" cy="3922647"/>
            <a:chOff x="640641" y="1253609"/>
            <a:chExt cx="3113212" cy="39226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41" y="1253609"/>
              <a:ext cx="3113212" cy="3922647"/>
            </a:xfrm>
            <a:prstGeom prst="rect">
              <a:avLst/>
            </a:prstGeom>
          </p:spPr>
        </p:pic>
        <p:sp>
          <p:nvSpPr>
            <p:cNvPr id="8" name="Star: 5 Points 7"/>
            <p:cNvSpPr/>
            <p:nvPr/>
          </p:nvSpPr>
          <p:spPr>
            <a:xfrm>
              <a:off x="3069761" y="4397518"/>
              <a:ext cx="317633" cy="241654"/>
            </a:xfrm>
            <a:prstGeom prst="star5">
              <a:avLst/>
            </a:prstGeom>
            <a:solidFill>
              <a:srgbClr val="FFC000"/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Star: 5 Points 10"/>
            <p:cNvSpPr/>
            <p:nvPr/>
          </p:nvSpPr>
          <p:spPr>
            <a:xfrm>
              <a:off x="2533049" y="3936574"/>
              <a:ext cx="317633" cy="241654"/>
            </a:xfrm>
            <a:prstGeom prst="star5">
              <a:avLst/>
            </a:prstGeom>
            <a:solidFill>
              <a:srgbClr val="FFC000"/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Star: 5 Points 11"/>
            <p:cNvSpPr/>
            <p:nvPr/>
          </p:nvSpPr>
          <p:spPr>
            <a:xfrm>
              <a:off x="2691866" y="3309335"/>
              <a:ext cx="317633" cy="241654"/>
            </a:xfrm>
            <a:prstGeom prst="star5">
              <a:avLst/>
            </a:prstGeom>
            <a:solidFill>
              <a:srgbClr val="FFC000"/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32872" y="2587047"/>
            <a:ext cx="14098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latin typeface="+mn-lt"/>
              </a:rPr>
              <a:t>Vale of York CCG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040" y="5176293"/>
            <a:ext cx="2113064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latin typeface="+mn-lt"/>
              </a:rPr>
              <a:t>Wolverhampton CCG</a:t>
            </a:r>
          </a:p>
          <a:p>
            <a:r>
              <a:rPr lang="en-GB" b="1" dirty="0">
                <a:latin typeface="+mn-lt"/>
              </a:rPr>
              <a:t>Cannock Chase CCG</a:t>
            </a:r>
          </a:p>
          <a:p>
            <a:r>
              <a:rPr lang="en-GB" b="1" dirty="0">
                <a:latin typeface="+mn-lt"/>
              </a:rPr>
              <a:t>South East Staffs and Seisdon Peninsula CCG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9145" y="4151297"/>
            <a:ext cx="14098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latin typeface="+mn-lt"/>
              </a:rPr>
              <a:t>Mid Essex CCG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376413" y="4200873"/>
            <a:ext cx="1329886" cy="87164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3472155" y="4278281"/>
            <a:ext cx="396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3233916" y="2845565"/>
            <a:ext cx="414907" cy="53753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 txBox="1">
            <a:spLocks/>
          </p:cNvSpPr>
          <p:nvPr/>
        </p:nvSpPr>
        <p:spPr>
          <a:xfrm>
            <a:off x="293534" y="1010725"/>
            <a:ext cx="3806828" cy="399131"/>
          </a:xfrm>
          <a:prstGeom prst="rect">
            <a:avLst/>
          </a:prstGeom>
        </p:spPr>
        <p:txBody>
          <a:bodyPr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GB" sz="2000" kern="0" dirty="0"/>
              <a:t>Current PHC sites</a:t>
            </a:r>
          </a:p>
          <a:p>
            <a:pPr marL="1588" lvl="1" indent="0">
              <a:buNone/>
            </a:pPr>
            <a:endParaRPr lang="en-GB" sz="2000" kern="0" dirty="0"/>
          </a:p>
          <a:p>
            <a:pPr marL="1588" lvl="1" indent="0">
              <a:buNone/>
            </a:pPr>
            <a:endParaRPr lang="en-GB" sz="2000" kern="0" dirty="0"/>
          </a:p>
          <a:p>
            <a:pPr marL="1588" lvl="1" indent="0">
              <a:buNone/>
            </a:pPr>
            <a:endParaRPr lang="en-GB" sz="2000" kern="0" dirty="0"/>
          </a:p>
          <a:p>
            <a:pPr marL="1588" lvl="1" indent="0">
              <a:buNone/>
            </a:pPr>
            <a:endParaRPr lang="en-GB" sz="2000" kern="0" dirty="0"/>
          </a:p>
        </p:txBody>
      </p:sp>
      <p:sp>
        <p:nvSpPr>
          <p:cNvPr id="23" name="TextBox 22"/>
          <p:cNvSpPr txBox="1"/>
          <p:nvPr/>
        </p:nvSpPr>
        <p:spPr>
          <a:xfrm>
            <a:off x="5542913" y="1253609"/>
            <a:ext cx="3111490" cy="344709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endParaRPr lang="en-GB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Multi-site randomised control trial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Powered for 3000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Nuffield Trust as the principal investigator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Based on Swedish 12,000 patient RCT from EJEM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Evidenced 30-50% reduction in healthcare utilisation</a:t>
            </a:r>
          </a:p>
          <a:p>
            <a:pPr lvl="1"/>
            <a:endParaRPr lang="en-GB" dirty="0">
              <a:latin typeface="+mn-lt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0B60C132-51A8-4537-B057-EC58C877D3A7}"/>
              </a:ext>
            </a:extLst>
          </p:cNvPr>
          <p:cNvSpPr/>
          <p:nvPr/>
        </p:nvSpPr>
        <p:spPr>
          <a:xfrm>
            <a:off x="3154522" y="4127132"/>
            <a:ext cx="317633" cy="241654"/>
          </a:xfrm>
          <a:prstGeom prst="star5">
            <a:avLst/>
          </a:prstGeom>
          <a:solidFill>
            <a:srgbClr val="FFC000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6BC40A-C3E5-4BA3-8106-445871DCD85F}"/>
              </a:ext>
            </a:extLst>
          </p:cNvPr>
          <p:cNvCxnSpPr>
            <a:cxnSpLocks/>
          </p:cNvCxnSpPr>
          <p:nvPr/>
        </p:nvCxnSpPr>
        <p:spPr>
          <a:xfrm>
            <a:off x="3530264" y="4642858"/>
            <a:ext cx="448545" cy="26343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2CD66D0-64AE-4CCB-ADC8-CB47A944C94F}"/>
              </a:ext>
            </a:extLst>
          </p:cNvPr>
          <p:cNvSpPr txBox="1"/>
          <p:nvPr/>
        </p:nvSpPr>
        <p:spPr>
          <a:xfrm>
            <a:off x="4032458" y="4896465"/>
            <a:ext cx="2614147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latin typeface="+mn-lt"/>
              </a:rPr>
              <a:t>Ashford CCG</a:t>
            </a:r>
          </a:p>
          <a:p>
            <a:r>
              <a:rPr lang="en-GB" b="1" dirty="0">
                <a:latin typeface="+mn-lt"/>
              </a:rPr>
              <a:t>Canterbury and Coastal CCG</a:t>
            </a:r>
          </a:p>
        </p:txBody>
      </p:sp>
    </p:spTree>
    <p:extLst>
      <p:ext uri="{BB962C8B-B14F-4D97-AF65-F5344CB8AC3E}">
        <p14:creationId xmlns:p14="http://schemas.microsoft.com/office/powerpoint/2010/main" val="186865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28" imgW="629" imgH="631" progId="TCLayout.ActiveDocument.1">
                  <p:embed/>
                </p:oleObj>
              </mc:Choice>
              <mc:Fallback>
                <p:oleObj name="think-cell Slide" r:id="rId28" imgW="629" imgH="631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952327" y="1752904"/>
            <a:ext cx="5261372" cy="1666703"/>
          </a:xfrm>
          <a:prstGeom prst="roundRect">
            <a:avLst>
              <a:gd name="adj" fmla="val 38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0563" tIns="70563" rIns="70563" bIns="70563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endParaRPr lang="en-US" sz="1050">
              <a:solidFill>
                <a:prstClr val="black"/>
              </a:solidFill>
              <a:latin typeface="+mn-lt"/>
              <a:ea typeface="Geneva" pitchFamily="1" charset="-128"/>
              <a:cs typeface="Arial" charset="0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875661" y="1740204"/>
            <a:ext cx="927692" cy="167940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 anchorCtr="0">
            <a:no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294"/>
              </a:spcAft>
            </a:pPr>
            <a:r>
              <a:rPr lang="en-US" sz="1400" b="1">
                <a:solidFill>
                  <a:prstClr val="black"/>
                </a:solidFill>
                <a:latin typeface="+mn-lt"/>
              </a:rPr>
              <a:t>Inpatient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2</a:t>
            </a:fld>
            <a:r>
              <a:rPr lang="en-US"/>
              <a:t> </a:t>
            </a:r>
          </a:p>
        </p:txBody>
      </p:sp>
      <p:sp>
        <p:nvSpPr>
          <p:cNvPr id="14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3534" y="6450595"/>
            <a:ext cx="3959860" cy="196831"/>
          </a:xfrm>
        </p:spPr>
        <p:txBody>
          <a:bodyPr/>
          <a:lstStyle/>
          <a:p>
            <a:r>
              <a:rPr lang="en-US"/>
              <a:t>CONFIDENTIAL – NOT FOR DISTRIBUTION</a:t>
            </a:r>
          </a:p>
        </p:txBody>
      </p:sp>
      <p:sp>
        <p:nvSpPr>
          <p:cNvPr id="192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	Note 1:	For admissions a linear mixed model regression with Poisson distribution is assumed</a:t>
            </a:r>
          </a:p>
          <a:p>
            <a:r>
              <a:rPr lang="en-US" dirty="0"/>
              <a:t>	Note 2: 	Care data followed to 31st December 2017</a:t>
            </a:r>
          </a:p>
          <a:p>
            <a:r>
              <a:rPr lang="en-US" dirty="0"/>
              <a:t>	Source: 	Hospital data from York hospital Trust, Health Navigator analysis 2018</a:t>
            </a: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1872111" y="1998899"/>
            <a:ext cx="1431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294"/>
              </a:spcAft>
              <a:tabLst/>
            </a:pPr>
            <a:r>
              <a:rPr lang="en-US" sz="1200">
                <a:solidFill>
                  <a:srgbClr val="000000"/>
                </a:solidFill>
                <a:latin typeface="+mn-lt"/>
              </a:rPr>
              <a:t>Non-elective admissions</a:t>
            </a: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1872112" y="2822100"/>
            <a:ext cx="842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294"/>
              </a:spcAft>
              <a:tabLst/>
            </a:pPr>
            <a:r>
              <a:rPr lang="en-US" sz="1200">
                <a:solidFill>
                  <a:srgbClr val="000000"/>
                </a:solidFill>
                <a:latin typeface="+mn-lt"/>
              </a:rPr>
              <a:t>Elective admissions</a:t>
            </a:r>
          </a:p>
        </p:txBody>
      </p:sp>
      <p:sp>
        <p:nvSpPr>
          <p:cNvPr id="172" name="Text Placeholder 2"/>
          <p:cNvSpPr txBox="1">
            <a:spLocks/>
          </p:cNvSpPr>
          <p:nvPr/>
        </p:nvSpPr>
        <p:spPr>
          <a:xfrm>
            <a:off x="3538088" y="5172368"/>
            <a:ext cx="11412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294"/>
              </a:spcAft>
              <a:tabLst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C=136, I=272</a:t>
            </a:r>
          </a:p>
        </p:txBody>
      </p:sp>
      <p:graphicFrame>
        <p:nvGraphicFramePr>
          <p:cNvPr id="10" name="Object 199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2949090" y="2071501"/>
          <a:ext cx="2293031" cy="96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201" name="Straight Connector 200"/>
          <p:cNvCxnSpPr/>
          <p:nvPr>
            <p:custDataLst>
              <p:tags r:id="rId5"/>
            </p:custDataLst>
          </p:nvPr>
        </p:nvCxnSpPr>
        <p:spPr bwMode="auto">
          <a:xfrm>
            <a:off x="4673600" y="1982788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>
            <p:custDataLst>
              <p:tags r:id="rId6"/>
            </p:custDataLst>
          </p:nvPr>
        </p:nvCxnSpPr>
        <p:spPr bwMode="auto">
          <a:xfrm>
            <a:off x="3511550" y="1982788"/>
            <a:ext cx="116205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>
            <p:custDataLst>
              <p:tags r:id="rId7"/>
            </p:custDataLst>
          </p:nvPr>
        </p:nvCxnSpPr>
        <p:spPr bwMode="auto">
          <a:xfrm flipV="1">
            <a:off x="3511550" y="1982788"/>
            <a:ext cx="0" cy="12065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Oval 207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3871913" y="1865313"/>
            <a:ext cx="442913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en-US" sz="1200" b="1">
                <a:solidFill>
                  <a:schemeClr val="tx2">
                    <a:lumMod val="75000"/>
                  </a:schemeClr>
                </a:solidFill>
                <a:sym typeface="+mn-lt"/>
              </a:rPr>
              <a:t>-30%</a:t>
            </a:r>
          </a:p>
        </p:txBody>
      </p:sp>
      <p:graphicFrame>
        <p:nvGraphicFramePr>
          <p:cNvPr id="11" name="Object 208"/>
          <p:cNvGraphicFramePr>
            <a:graphicFrameLocks/>
          </p:cNvGraphicFramePr>
          <p:nvPr>
            <p:custDataLst>
              <p:tags r:id="rId9"/>
            </p:custDataLst>
            <p:extLst/>
          </p:nvPr>
        </p:nvGraphicFramePr>
        <p:xfrm>
          <a:off x="2870200" y="3098800"/>
          <a:ext cx="2438597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cxnSp>
        <p:nvCxnSpPr>
          <p:cNvPr id="211" name="Straight Connector 210"/>
          <p:cNvCxnSpPr/>
          <p:nvPr>
            <p:custDataLst>
              <p:tags r:id="rId10"/>
            </p:custDataLst>
          </p:nvPr>
        </p:nvCxnSpPr>
        <p:spPr bwMode="auto">
          <a:xfrm flipV="1">
            <a:off x="3511550" y="2808288"/>
            <a:ext cx="0" cy="10795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>
            <p:custDataLst>
              <p:tags r:id="rId11"/>
            </p:custDataLst>
          </p:nvPr>
        </p:nvCxnSpPr>
        <p:spPr bwMode="auto">
          <a:xfrm>
            <a:off x="4673600" y="2808288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>
            <p:custDataLst>
              <p:tags r:id="rId12"/>
            </p:custDataLst>
          </p:nvPr>
        </p:nvCxnSpPr>
        <p:spPr bwMode="auto">
          <a:xfrm>
            <a:off x="3511550" y="2808288"/>
            <a:ext cx="116205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669FAF54-162A-4CD3-A3AC-E80BD7AAF426}"/>
              </a:ext>
            </a:extLst>
          </p:cNvPr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3354388" y="2954338"/>
            <a:ext cx="315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ct val="0"/>
              </a:spcAft>
            </a:pPr>
            <a:r>
              <a:rPr lang="en-US" altLang="en-US" sz="1200">
                <a:sym typeface="+mn-lt"/>
              </a:rPr>
              <a:t>1.00	</a:t>
            </a:r>
            <a:endParaRPr lang="en-US" sz="1200">
              <a:sym typeface="+mn-lt"/>
            </a:endParaRPr>
          </a:p>
        </p:txBody>
      </p:sp>
      <p:sp>
        <p:nvSpPr>
          <p:cNvPr id="213" name="Oval 212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3871913" y="2690813"/>
            <a:ext cx="442913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en-US" altLang="en-US" sz="1200" b="1">
                <a:solidFill>
                  <a:srgbClr val="3C8852"/>
                </a:solidFill>
              </a:rPr>
              <a:t>-21%</a:t>
            </a:r>
            <a:endParaRPr lang="en-US" sz="1200" b="1">
              <a:solidFill>
                <a:srgbClr val="3C8852"/>
              </a:solidFill>
              <a:sym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F7C668-E487-4FFD-AE3F-5DBA4C363458}"/>
              </a:ext>
            </a:extLst>
          </p:cNvPr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gray">
          <a:xfrm>
            <a:off x="4516438" y="2998788"/>
            <a:ext cx="3159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ct val="0"/>
              </a:spcAft>
            </a:pPr>
            <a:r>
              <a:rPr lang="en-US" altLang="en-US" sz="1200"/>
              <a:t>0.79</a:t>
            </a:r>
            <a:endParaRPr lang="en-US" sz="1200">
              <a:sym typeface="+mn-lt"/>
            </a:endParaRPr>
          </a:p>
        </p:txBody>
      </p:sp>
      <p:sp>
        <p:nvSpPr>
          <p:cNvPr id="137" name="Text Placeholder 2"/>
          <p:cNvSpPr txBox="1">
            <a:spLocks/>
          </p:cNvSpPr>
          <p:nvPr/>
        </p:nvSpPr>
        <p:spPr>
          <a:xfrm>
            <a:off x="642903" y="1314694"/>
            <a:ext cx="6139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294"/>
              </a:spcAft>
              <a:tabLst/>
            </a:pPr>
            <a:r>
              <a:rPr lang="en-US" sz="1600" b="1">
                <a:solidFill>
                  <a:srgbClr val="000000"/>
                </a:solidFill>
                <a:latin typeface="+mn-lt"/>
              </a:rPr>
              <a:t>Average number of care events per patient during the first year in study</a:t>
            </a:r>
          </a:p>
        </p:txBody>
      </p:sp>
      <p:sp>
        <p:nvSpPr>
          <p:cNvPr id="176" name="Text Placeholder 2"/>
          <p:cNvSpPr txBox="1">
            <a:spLocks/>
          </p:cNvSpPr>
          <p:nvPr/>
        </p:nvSpPr>
        <p:spPr>
          <a:xfrm>
            <a:off x="5292725" y="2140760"/>
            <a:ext cx="71083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294"/>
              </a:spcAft>
              <a:tabLst/>
            </a:pPr>
            <a:r>
              <a:rPr lang="en-US" sz="1100">
                <a:latin typeface="+mn-lt"/>
              </a:rPr>
              <a:t>p = 0.01 *</a:t>
            </a:r>
          </a:p>
        </p:txBody>
      </p:sp>
      <p:sp>
        <p:nvSpPr>
          <p:cNvPr id="177" name="Text Placeholder 2"/>
          <p:cNvSpPr txBox="1">
            <a:spLocks/>
          </p:cNvSpPr>
          <p:nvPr/>
        </p:nvSpPr>
        <p:spPr>
          <a:xfrm>
            <a:off x="5292725" y="3003289"/>
            <a:ext cx="71083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294"/>
              </a:spcAft>
              <a:tabLst/>
            </a:pPr>
            <a:r>
              <a:rPr lang="en-US" sz="1100">
                <a:latin typeface="+mn-lt"/>
              </a:rPr>
              <a:t>p = 0.02 *</a:t>
            </a:r>
          </a:p>
        </p:txBody>
      </p:sp>
      <p:sp>
        <p:nvSpPr>
          <p:cNvPr id="193" name="Rectangle 192"/>
          <p:cNvSpPr>
            <a:spLocks/>
          </p:cNvSpPr>
          <p:nvPr/>
        </p:nvSpPr>
        <p:spPr bwMode="auto">
          <a:xfrm>
            <a:off x="6392135" y="2045729"/>
            <a:ext cx="185110" cy="157740"/>
          </a:xfrm>
          <a:prstGeom prst="rect">
            <a:avLst/>
          </a:prstGeom>
          <a:solidFill>
            <a:srgbClr val="1E465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0559" tIns="70559" rIns="70559" bIns="70559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96017" eaLnBrk="0" hangingPunct="0">
              <a:spcBef>
                <a:spcPct val="50000"/>
              </a:spcBef>
            </a:pPr>
            <a:endParaRPr lang="en-US" sz="1200">
              <a:solidFill>
                <a:prstClr val="black"/>
              </a:solidFill>
              <a:latin typeface="+mn-lt"/>
              <a:ea typeface="Geneva" pitchFamily="1" charset="-128"/>
              <a:cs typeface="Arial" charset="0"/>
            </a:endParaRPr>
          </a:p>
        </p:txBody>
      </p:sp>
      <p:sp>
        <p:nvSpPr>
          <p:cNvPr id="194" name="Text Placeholder 2"/>
          <p:cNvSpPr txBox="1">
            <a:spLocks/>
          </p:cNvSpPr>
          <p:nvPr/>
        </p:nvSpPr>
        <p:spPr>
          <a:xfrm>
            <a:off x="6611495" y="2017221"/>
            <a:ext cx="11568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294"/>
              </a:spcAft>
            </a:pPr>
            <a:r>
              <a:rPr lang="en-US" sz="1400">
                <a:solidFill>
                  <a:srgbClr val="000000"/>
                </a:solidFill>
                <a:latin typeface="+mn-lt"/>
              </a:rPr>
              <a:t>Control</a:t>
            </a:r>
          </a:p>
        </p:txBody>
      </p:sp>
      <p:sp>
        <p:nvSpPr>
          <p:cNvPr id="195" name="Rectangle 194"/>
          <p:cNvSpPr>
            <a:spLocks/>
          </p:cNvSpPr>
          <p:nvPr/>
        </p:nvSpPr>
        <p:spPr bwMode="auto">
          <a:xfrm>
            <a:off x="6392135" y="2260730"/>
            <a:ext cx="185110" cy="157740"/>
          </a:xfrm>
          <a:prstGeom prst="rect">
            <a:avLst/>
          </a:prstGeom>
          <a:solidFill>
            <a:srgbClr val="5BA6C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0559" tIns="70559" rIns="70559" bIns="70559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96017" eaLnBrk="0" hangingPunct="0">
              <a:spcBef>
                <a:spcPct val="50000"/>
              </a:spcBef>
            </a:pPr>
            <a:endParaRPr lang="en-US" sz="1200">
              <a:solidFill>
                <a:prstClr val="black"/>
              </a:solidFill>
              <a:latin typeface="+mn-lt"/>
              <a:ea typeface="Geneva" pitchFamily="1" charset="-128"/>
              <a:cs typeface="Arial" charset="0"/>
            </a:endParaRPr>
          </a:p>
        </p:txBody>
      </p:sp>
      <p:sp>
        <p:nvSpPr>
          <p:cNvPr id="196" name="Text Placeholder 2"/>
          <p:cNvSpPr txBox="1">
            <a:spLocks/>
          </p:cNvSpPr>
          <p:nvPr/>
        </p:nvSpPr>
        <p:spPr>
          <a:xfrm>
            <a:off x="6621597" y="2232665"/>
            <a:ext cx="20582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294"/>
              </a:spcAft>
            </a:pPr>
            <a:r>
              <a:rPr lang="en-US" sz="1400">
                <a:solidFill>
                  <a:srgbClr val="000000"/>
                </a:solidFill>
                <a:latin typeface="+mn-lt"/>
              </a:rPr>
              <a:t>Intervention</a:t>
            </a:r>
          </a:p>
        </p:txBody>
      </p:sp>
      <p:sp>
        <p:nvSpPr>
          <p:cNvPr id="94" name="Rounded Rectangle 54">
            <a:extLst>
              <a:ext uri="{FF2B5EF4-FFF2-40B4-BE49-F238E27FC236}">
                <a16:creationId xmlns:a16="http://schemas.microsoft.com/office/drawing/2014/main" id="{81139D6C-4AD0-4255-9C81-C67CF318AED0}"/>
              </a:ext>
            </a:extLst>
          </p:cNvPr>
          <p:cNvSpPr/>
          <p:nvPr/>
        </p:nvSpPr>
        <p:spPr bwMode="auto">
          <a:xfrm>
            <a:off x="952500" y="3471863"/>
            <a:ext cx="5261372" cy="1666703"/>
          </a:xfrm>
          <a:prstGeom prst="roundRect">
            <a:avLst>
              <a:gd name="adj" fmla="val 383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0563" tIns="70563" rIns="70563" bIns="70563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endParaRPr lang="en-US" sz="1050">
              <a:solidFill>
                <a:prstClr val="black"/>
              </a:solidFill>
              <a:latin typeface="+mn-lt"/>
              <a:ea typeface="Geneva" pitchFamily="1" charset="-128"/>
              <a:cs typeface="Arial" charset="0"/>
            </a:endParaRP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1B82F422-360F-4489-9262-5E87B6BD87D0}"/>
              </a:ext>
            </a:extLst>
          </p:cNvPr>
          <p:cNvSpPr txBox="1">
            <a:spLocks/>
          </p:cNvSpPr>
          <p:nvPr/>
        </p:nvSpPr>
        <p:spPr>
          <a:xfrm>
            <a:off x="876300" y="3459163"/>
            <a:ext cx="927692" cy="167940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 anchorCtr="0">
            <a:no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Aft>
                <a:spcPts val="294"/>
              </a:spcAft>
            </a:pPr>
            <a:r>
              <a:rPr lang="en-US" sz="1400" b="1">
                <a:solidFill>
                  <a:prstClr val="black"/>
                </a:solidFill>
                <a:latin typeface="+mn-lt"/>
              </a:rPr>
              <a:t>A&amp;E</a:t>
            </a:r>
          </a:p>
          <a:p>
            <a:pPr algn="ctr">
              <a:spcAft>
                <a:spcPts val="294"/>
              </a:spcAft>
            </a:pPr>
            <a:r>
              <a:rPr lang="en-US" sz="1400" b="1">
                <a:solidFill>
                  <a:prstClr val="black"/>
                </a:solidFill>
                <a:latin typeface="+mn-lt"/>
              </a:rPr>
              <a:t>and</a:t>
            </a:r>
          </a:p>
          <a:p>
            <a:pPr algn="ctr">
              <a:spcAft>
                <a:spcPts val="294"/>
              </a:spcAft>
            </a:pPr>
            <a:r>
              <a:rPr lang="en-US" sz="1400" b="1">
                <a:solidFill>
                  <a:prstClr val="black"/>
                </a:solidFill>
                <a:latin typeface="+mn-lt"/>
              </a:rPr>
              <a:t>Outpatient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2BA390C6-58D9-492D-9EA1-8EBEE3B79120}"/>
              </a:ext>
            </a:extLst>
          </p:cNvPr>
          <p:cNvSpPr txBox="1">
            <a:spLocks/>
          </p:cNvSpPr>
          <p:nvPr/>
        </p:nvSpPr>
        <p:spPr>
          <a:xfrm>
            <a:off x="1871663" y="3717925"/>
            <a:ext cx="1431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294"/>
              </a:spcAft>
              <a:tabLst/>
            </a:pPr>
            <a:r>
              <a:rPr lang="en-US" sz="1200">
                <a:solidFill>
                  <a:srgbClr val="000000"/>
                </a:solidFill>
                <a:latin typeface="+mn-lt"/>
              </a:rPr>
              <a:t>A&amp;E</a:t>
            </a:r>
            <a:br>
              <a:rPr lang="en-US" sz="1200">
                <a:solidFill>
                  <a:srgbClr val="000000"/>
                </a:solidFill>
                <a:latin typeface="+mn-lt"/>
              </a:rPr>
            </a:br>
            <a:r>
              <a:rPr lang="en-US" sz="1200">
                <a:solidFill>
                  <a:srgbClr val="000000"/>
                </a:solidFill>
                <a:latin typeface="+mn-lt"/>
              </a:rPr>
              <a:t>attendances</a:t>
            </a: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F048FB5C-1417-43D1-9CAE-076B69D28107}"/>
              </a:ext>
            </a:extLst>
          </p:cNvPr>
          <p:cNvSpPr txBox="1">
            <a:spLocks/>
          </p:cNvSpPr>
          <p:nvPr/>
        </p:nvSpPr>
        <p:spPr>
          <a:xfrm>
            <a:off x="1871663" y="4541838"/>
            <a:ext cx="842962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294"/>
              </a:spcAft>
              <a:tabLst/>
            </a:pPr>
            <a:r>
              <a:rPr lang="en-US" sz="1200">
                <a:solidFill>
                  <a:srgbClr val="000000"/>
                </a:solidFill>
                <a:latin typeface="+mn-lt"/>
              </a:rPr>
              <a:t>Outpatient</a:t>
            </a:r>
          </a:p>
          <a:p>
            <a:pPr marL="0" indent="0">
              <a:spcAft>
                <a:spcPts val="294"/>
              </a:spcAft>
              <a:tabLst/>
            </a:pPr>
            <a:r>
              <a:rPr lang="en-US" sz="1200">
                <a:solidFill>
                  <a:srgbClr val="000000"/>
                </a:solidFill>
                <a:latin typeface="+mn-lt"/>
              </a:rPr>
              <a:t>attendances</a:t>
            </a:r>
          </a:p>
        </p:txBody>
      </p:sp>
      <p:graphicFrame>
        <p:nvGraphicFramePr>
          <p:cNvPr id="15" name="Object 98">
            <a:extLst>
              <a:ext uri="{FF2B5EF4-FFF2-40B4-BE49-F238E27FC236}">
                <a16:creationId xmlns:a16="http://schemas.microsoft.com/office/drawing/2014/main" id="{7552F363-ED77-43D0-B18B-7D5F17D1A58A}"/>
              </a:ext>
            </a:extLst>
          </p:cNvPr>
          <p:cNvGraphicFramePr>
            <a:graphicFrameLocks/>
          </p:cNvGraphicFramePr>
          <p:nvPr>
            <p:custDataLst>
              <p:tags r:id="rId16"/>
            </p:custDataLst>
            <p:extLst/>
          </p:nvPr>
        </p:nvGraphicFramePr>
        <p:xfrm>
          <a:off x="2819400" y="3759200"/>
          <a:ext cx="2540000" cy="110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8EE31BE-6FA6-4BAD-BDA3-DA0F68BBE5B3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3511550" y="3703638"/>
            <a:ext cx="0" cy="1143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B43A24E-347D-40FF-936C-CED62F59E57D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4673600" y="3703638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433A0FE-CE3A-4FBD-BC2A-86CA375EC317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3511550" y="3703638"/>
            <a:ext cx="116205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02C2EB53-D7A8-4A1C-A20B-178B3B510CA1}"/>
              </a:ext>
            </a:extLst>
          </p:cNvPr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3871913" y="3586163"/>
            <a:ext cx="442913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en-US" altLang="en-US" sz="1200" b="1">
                <a:solidFill>
                  <a:schemeClr val="tx2">
                    <a:lumMod val="75000"/>
                  </a:schemeClr>
                </a:solidFill>
              </a:rPr>
              <a:t>-36%</a:t>
            </a:r>
            <a:endParaRPr lang="en-US" sz="1200" b="1">
              <a:solidFill>
                <a:schemeClr val="tx2">
                  <a:lumMod val="75000"/>
                </a:schemeClr>
              </a:solidFill>
              <a:sym typeface="+mn-lt"/>
            </a:endParaRPr>
          </a:p>
        </p:txBody>
      </p:sp>
      <p:graphicFrame>
        <p:nvGraphicFramePr>
          <p:cNvPr id="16" name="Object 103">
            <a:extLst>
              <a:ext uri="{FF2B5EF4-FFF2-40B4-BE49-F238E27FC236}">
                <a16:creationId xmlns:a16="http://schemas.microsoft.com/office/drawing/2014/main" id="{AC7BEB89-B016-4675-BB99-BDE7CAB3F6CD}"/>
              </a:ext>
            </a:extLst>
          </p:cNvPr>
          <p:cNvGraphicFramePr>
            <a:graphicFrameLocks/>
          </p:cNvGraphicFramePr>
          <p:nvPr>
            <p:custDataLst>
              <p:tags r:id="rId21"/>
            </p:custDataLst>
            <p:extLst/>
          </p:nvPr>
        </p:nvGraphicFramePr>
        <p:xfrm>
          <a:off x="2819400" y="4572000"/>
          <a:ext cx="2540000" cy="104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7D7AAB0-FAF1-4B88-B7DA-D4E72F19CB09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3511550" y="4478338"/>
            <a:ext cx="116205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9A8837F-C10D-457D-83B9-BFEDC0C5EF94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4673600" y="4478338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4CD3D5C-DBB7-46C0-91D9-8F22950B60CB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V="1">
            <a:off x="3511550" y="4478338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DFF05FA3-3B6C-4683-AB69-D7E83D39B66D}"/>
              </a:ext>
            </a:extLst>
          </p:cNvPr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3925888" y="4360863"/>
            <a:ext cx="333375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en-US" altLang="en-US" sz="1200" b="1">
                <a:solidFill>
                  <a:srgbClr val="FFC000"/>
                </a:solidFill>
              </a:rPr>
              <a:t>+3%</a:t>
            </a:r>
            <a:endParaRPr lang="en-US" sz="1200" b="1">
              <a:solidFill>
                <a:srgbClr val="FFC000"/>
              </a:solidFill>
              <a:sym typeface="+mn-lt"/>
            </a:endParaRP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8B1D5BC5-082D-4511-A9B9-DCC16C8AC21C}"/>
              </a:ext>
            </a:extLst>
          </p:cNvPr>
          <p:cNvSpPr txBox="1">
            <a:spLocks/>
          </p:cNvSpPr>
          <p:nvPr/>
        </p:nvSpPr>
        <p:spPr>
          <a:xfrm>
            <a:off x="5292725" y="3860800"/>
            <a:ext cx="71083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294"/>
              </a:spcAft>
              <a:tabLst/>
            </a:pPr>
            <a:r>
              <a:rPr lang="en-US" sz="1100">
                <a:latin typeface="+mn-lt"/>
              </a:rPr>
              <a:t>p = 0.07 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376179F1-4BC3-46FB-B259-E5E38008CF06}"/>
              </a:ext>
            </a:extLst>
          </p:cNvPr>
          <p:cNvSpPr txBox="1">
            <a:spLocks/>
          </p:cNvSpPr>
          <p:nvPr/>
        </p:nvSpPr>
        <p:spPr>
          <a:xfrm>
            <a:off x="5292725" y="4722813"/>
            <a:ext cx="71083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294"/>
              </a:spcAft>
              <a:tabLst/>
            </a:pPr>
            <a:r>
              <a:rPr lang="en-US" sz="1100">
                <a:latin typeface="+mn-lt"/>
              </a:rPr>
              <a:t>p = 0.80</a:t>
            </a: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2749290" y="1802117"/>
            <a:ext cx="0" cy="336369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B437C97-0833-42CB-B8EA-B56BD59AA1EE}"/>
              </a:ext>
            </a:extLst>
          </p:cNvPr>
          <p:cNvSpPr txBox="1">
            <a:spLocks/>
          </p:cNvSpPr>
          <p:nvPr/>
        </p:nvSpPr>
        <p:spPr>
          <a:xfrm>
            <a:off x="6372859" y="2873281"/>
            <a:ext cx="2058210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spAutoFit/>
          </a:bodyPr>
          <a:lstStyle>
            <a:lvl1pPr marL="628250" indent="-62825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80707" algn="r"/>
                <a:tab pos="628250" algn="l"/>
              </a:tabLst>
              <a:defRPr lang="sv-SE" sz="900" kern="12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79075" algn="r"/>
                <a:tab pos="626597" algn="l"/>
              </a:tabLst>
              <a:defRPr lang="en-US" sz="9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626597" indent="-626597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‒"/>
              <a:tabLst>
                <a:tab pos="479075" algn="r"/>
                <a:tab pos="626597" algn="l"/>
              </a:tabLst>
              <a:defRPr lang="sv-SE" sz="9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3534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0540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7547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4552" indent="-228502" algn="l" rtl="0" fontAlgn="base">
              <a:lnSpc>
                <a:spcPct val="120000"/>
              </a:lnSpc>
              <a:spcBef>
                <a:spcPts val="400"/>
              </a:spcBef>
              <a:spcAft>
                <a:spcPts val="10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294"/>
              </a:spcAft>
            </a:pPr>
            <a:r>
              <a:rPr lang="en-US" sz="1400" b="1">
                <a:solidFill>
                  <a:srgbClr val="000000"/>
                </a:solidFill>
                <a:latin typeface="+mn-lt"/>
              </a:rPr>
              <a:t>*</a:t>
            </a:r>
            <a:r>
              <a:rPr lang="en-US" sz="1400">
                <a:solidFill>
                  <a:srgbClr val="000000"/>
                </a:solidFill>
                <a:latin typeface="+mn-lt"/>
              </a:rPr>
              <a:t> Indicates statistical</a:t>
            </a:r>
          </a:p>
          <a:p>
            <a:pPr>
              <a:spcAft>
                <a:spcPts val="294"/>
              </a:spcAft>
            </a:pPr>
            <a:r>
              <a:rPr lang="en-US" sz="1400">
                <a:solidFill>
                  <a:srgbClr val="000000"/>
                </a:solidFill>
                <a:latin typeface="+mn-lt"/>
              </a:rPr>
              <a:t>   significant value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6B7D5B-EF63-4600-B49E-9C979AB3E977}"/>
              </a:ext>
            </a:extLst>
          </p:cNvPr>
          <p:cNvGrpSpPr/>
          <p:nvPr/>
        </p:nvGrpSpPr>
        <p:grpSpPr>
          <a:xfrm>
            <a:off x="5161827" y="1624222"/>
            <a:ext cx="783055" cy="449051"/>
            <a:chOff x="5161827" y="1624222"/>
            <a:chExt cx="783055" cy="4490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4FB6DA6-D027-40EC-8173-862916F0B12F}"/>
                </a:ext>
              </a:extLst>
            </p:cNvPr>
            <p:cNvSpPr/>
            <p:nvPr/>
          </p:nvSpPr>
          <p:spPr>
            <a:xfrm>
              <a:off x="5161827" y="1624222"/>
              <a:ext cx="783055" cy="4490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D812D8-4C89-4007-9B5F-CBCF9292CAD6}"/>
                </a:ext>
              </a:extLst>
            </p:cNvPr>
            <p:cNvSpPr txBox="1"/>
            <p:nvPr/>
          </p:nvSpPr>
          <p:spPr>
            <a:xfrm>
              <a:off x="5176322" y="1652797"/>
              <a:ext cx="74055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latin typeface="+mn-lt"/>
                </a:rPr>
                <a:t>-21%</a:t>
              </a:r>
            </a:p>
            <a:p>
              <a:pPr algn="ctr"/>
              <a:r>
                <a:rPr lang="en-US" sz="1200" dirty="0">
                  <a:latin typeface="+mn-lt"/>
                </a:rPr>
                <a:t>p = 0.07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D07016-38FC-4960-905C-4D49B0E9AAF4}"/>
              </a:ext>
            </a:extLst>
          </p:cNvPr>
          <p:cNvGrpSpPr/>
          <p:nvPr/>
        </p:nvGrpSpPr>
        <p:grpSpPr>
          <a:xfrm>
            <a:off x="5171770" y="3352800"/>
            <a:ext cx="783055" cy="449051"/>
            <a:chOff x="5171770" y="3352800"/>
            <a:chExt cx="783055" cy="4490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C692F6E-790F-49ED-852B-770B9D8C16EC}"/>
                </a:ext>
              </a:extLst>
            </p:cNvPr>
            <p:cNvSpPr/>
            <p:nvPr/>
          </p:nvSpPr>
          <p:spPr>
            <a:xfrm>
              <a:off x="5171770" y="3352800"/>
              <a:ext cx="783055" cy="4490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273566-D61E-4479-AB0F-D1884A08526E}"/>
                </a:ext>
              </a:extLst>
            </p:cNvPr>
            <p:cNvSpPr txBox="1"/>
            <p:nvPr/>
          </p:nvSpPr>
          <p:spPr>
            <a:xfrm>
              <a:off x="5191239" y="3395453"/>
              <a:ext cx="74055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latin typeface="+mn-lt"/>
                </a:rPr>
                <a:t>-26%</a:t>
              </a:r>
            </a:p>
            <a:p>
              <a:pPr algn="ctr"/>
              <a:r>
                <a:rPr lang="en-US" sz="1200" dirty="0">
                  <a:latin typeface="+mn-lt"/>
                </a:rPr>
                <a:t>p = 0.01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B02CE2-8864-4D72-8CA6-B1336F193421}"/>
              </a:ext>
            </a:extLst>
          </p:cNvPr>
          <p:cNvGrpSpPr/>
          <p:nvPr/>
        </p:nvGrpSpPr>
        <p:grpSpPr>
          <a:xfrm>
            <a:off x="6326958" y="2486665"/>
            <a:ext cx="3203122" cy="377026"/>
            <a:chOff x="6326958" y="2486665"/>
            <a:chExt cx="3203122" cy="37702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333D4D9-65E7-479B-B0CF-5D6015B93F93}"/>
                </a:ext>
              </a:extLst>
            </p:cNvPr>
            <p:cNvGrpSpPr/>
            <p:nvPr/>
          </p:nvGrpSpPr>
          <p:grpSpPr>
            <a:xfrm>
              <a:off x="6326958" y="2487230"/>
              <a:ext cx="243840" cy="170608"/>
              <a:chOff x="5161827" y="1624222"/>
              <a:chExt cx="783055" cy="449051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BC3F0BC-CBEA-411E-8361-A70B653B308D}"/>
                  </a:ext>
                </a:extLst>
              </p:cNvPr>
              <p:cNvSpPr/>
              <p:nvPr/>
            </p:nvSpPr>
            <p:spPr>
              <a:xfrm>
                <a:off x="5161827" y="1624222"/>
                <a:ext cx="783055" cy="4490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F07402C-1469-48D3-9621-8786529D3EC3}"/>
                  </a:ext>
                </a:extLst>
              </p:cNvPr>
              <p:cNvSpPr txBox="1"/>
              <p:nvPr/>
            </p:nvSpPr>
            <p:spPr>
              <a:xfrm>
                <a:off x="5176322" y="1652797"/>
                <a:ext cx="740558" cy="18466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1200">
                  <a:latin typeface="+mn-lt"/>
                </a:endParaRPr>
              </a:p>
            </p:txBody>
          </p:sp>
        </p:grpSp>
        <p:sp>
          <p:nvSpPr>
            <p:cNvPr id="63" name="Text Placeholder 2">
              <a:extLst>
                <a:ext uri="{FF2B5EF4-FFF2-40B4-BE49-F238E27FC236}">
                  <a16:creationId xmlns:a16="http://schemas.microsoft.com/office/drawing/2014/main" id="{DFAF09FD-3750-47F1-B064-A2D78F595313}"/>
                </a:ext>
              </a:extLst>
            </p:cNvPr>
            <p:cNvSpPr txBox="1">
              <a:spLocks/>
            </p:cNvSpPr>
            <p:nvPr/>
          </p:nvSpPr>
          <p:spPr>
            <a:xfrm>
              <a:off x="6611436" y="2486665"/>
              <a:ext cx="2918644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marL="628250" indent="-628250"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  <a:tabLst>
                  <a:tab pos="480707" algn="r"/>
                  <a:tab pos="628250" algn="l"/>
                </a:tabLst>
                <a:defRPr lang="sv-SE" sz="900" kern="1200" dirty="0" smtClean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defRPr>
              </a:lvl1pPr>
              <a:lvl2pPr marL="626597" indent="-626597"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479075" algn="r"/>
                  <a:tab pos="626597" algn="l"/>
                </a:tabLst>
                <a:defRPr lang="en-US" sz="900" kern="1200" smtClean="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626597" indent="-626597"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Verdana" pitchFamily="34" charset="0"/>
                <a:buChar char="‒"/>
                <a:tabLst>
                  <a:tab pos="479075" algn="r"/>
                  <a:tab pos="626597" algn="l"/>
                </a:tabLst>
                <a:defRPr lang="en-US" sz="900" kern="1200" smtClean="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26597" indent="-626597"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tabLst>
                  <a:tab pos="479075" algn="r"/>
                  <a:tab pos="626597" algn="l"/>
                </a:tabLst>
                <a:defRPr lang="en-US" sz="900" kern="1200" smtClean="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626597" indent="-626597"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Verdana" pitchFamily="34" charset="0"/>
                <a:buChar char="‒"/>
                <a:tabLst>
                  <a:tab pos="479075" algn="r"/>
                  <a:tab pos="626597" algn="l"/>
                </a:tabLst>
                <a:defRPr lang="sv-SE" sz="900" kern="1200" dirty="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513534" indent="-228502" algn="l" rtl="0" fontAlgn="base">
                <a:lnSpc>
                  <a:spcPct val="120000"/>
                </a:lnSpc>
                <a:spcBef>
                  <a:spcPts val="400"/>
                </a:spcBef>
                <a:spcAft>
                  <a:spcPts val="10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0540" indent="-228502" algn="l" rtl="0" fontAlgn="base">
                <a:lnSpc>
                  <a:spcPct val="120000"/>
                </a:lnSpc>
                <a:spcBef>
                  <a:spcPts val="400"/>
                </a:spcBef>
                <a:spcAft>
                  <a:spcPts val="10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7547" indent="-228502" algn="l" rtl="0" fontAlgn="base">
                <a:lnSpc>
                  <a:spcPct val="120000"/>
                </a:lnSpc>
                <a:spcBef>
                  <a:spcPts val="400"/>
                </a:spcBef>
                <a:spcAft>
                  <a:spcPts val="10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4552" indent="-228502" algn="l" rtl="0" fontAlgn="base">
                <a:lnSpc>
                  <a:spcPct val="120000"/>
                </a:lnSpc>
                <a:spcBef>
                  <a:spcPts val="400"/>
                </a:spcBef>
                <a:spcAft>
                  <a:spcPts val="10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spcAft>
                  <a:spcPts val="294"/>
                </a:spcAft>
              </a:pPr>
              <a:r>
                <a:rPr lang="en-US" sz="1100" i="1">
                  <a:solidFill>
                    <a:srgbClr val="000000"/>
                  </a:solidFill>
                  <a:latin typeface="+mn-lt"/>
                </a:rPr>
                <a:t>Previous analysis with data up until </a:t>
              </a:r>
            </a:p>
            <a:p>
              <a:pPr>
                <a:spcAft>
                  <a:spcPts val="294"/>
                </a:spcAft>
              </a:pPr>
              <a:r>
                <a:rPr lang="en-US" sz="1100" i="1">
                  <a:solidFill>
                    <a:srgbClr val="000000"/>
                  </a:solidFill>
                  <a:latin typeface="+mn-lt"/>
                </a:rPr>
                <a:t>October 2017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446A40E-6DB7-4AAD-B90E-43768152A06C}"/>
              </a:ext>
            </a:extLst>
          </p:cNvPr>
          <p:cNvSpPr txBox="1"/>
          <p:nvPr/>
        </p:nvSpPr>
        <p:spPr>
          <a:xfrm>
            <a:off x="4173801" y="884934"/>
            <a:ext cx="92974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sv-SE">
                <a:solidFill>
                  <a:srgbClr val="FF0000"/>
                </a:solidFill>
                <a:latin typeface="+mn-lt"/>
              </a:rPr>
              <a:t>  </a:t>
            </a:r>
            <a:endParaRPr lang="en-SE" err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7" name="Title 5">
            <a:extLst>
              <a:ext uri="{FF2B5EF4-FFF2-40B4-BE49-F238E27FC236}">
                <a16:creationId xmlns:a16="http://schemas.microsoft.com/office/drawing/2014/main" id="{DF05219F-AFD1-4525-8993-77B3BE97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30" y="120521"/>
            <a:ext cx="8666708" cy="615553"/>
          </a:xfrm>
        </p:spPr>
        <p:txBody>
          <a:bodyPr/>
          <a:lstStyle/>
          <a:p>
            <a:r>
              <a:rPr lang="en-US" sz="2000" dirty="0"/>
              <a:t>Against the control group, there is a significant reduction in non-elective admissions and A&amp;E attendances in York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E83A8AE-EFB4-4B07-BC2E-52ADE6941F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869469"/>
          </a:xfrm>
        </p:spPr>
        <p:txBody>
          <a:bodyPr/>
          <a:lstStyle/>
          <a:p>
            <a:r>
              <a:rPr lang="en-GB" dirty="0"/>
              <a:t>Results per patient year (</a:t>
            </a:r>
            <a:r>
              <a:rPr lang="en-US" dirty="0"/>
              <a:t>Data set includes 272 patients receiving PHC and 136 patients randomized to control group)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87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ulXRwhM0muQNo.OCHX2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TXujcMSuC3klZr87R0q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n1m9pWS6Ge_h6rWMDi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EAYQQkRqCxrnFCY6m2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FVNLXcQ0ihk0Gi89XeM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mYZPDeSoaNljo64sd5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EzZMPITcmKl84jS40TC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7IvwIUDQmSI9BRyommfq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6jMdw5RaOuGevUTDmCM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FWpWd4Q8WLuPb9qApA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9fnnXjTumKNDdPgHjUv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Km2YZtTEyQ0WRtcJsGp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BbIBUYQEStLjU5ef_41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aMW6DwRSOdBD9H_XX3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0tk_uqSKiEB4ksoD0M6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kVpLIpS7iEB504o.jVp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kRn8xzSo.EfReSO5Swp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5RPPK5QhuwHhtPDegQE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P1KsV4RfGGdDl56QAjb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1TR91sTX2kBOhgSuzK3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q3AX00TfKqIwSEktZrh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tuKqhST2KddrgOj97Zb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FlowcKRf68SMKrl4JC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heme/theme1.xml><?xml version="1.0" encoding="utf-8"?>
<a:theme xmlns:a="http://schemas.openxmlformats.org/drawingml/2006/main" name="HN mall 2011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0A977F1578D34B82297F9EF9DF6E75" ma:contentTypeVersion="2" ma:contentTypeDescription="Create a new document." ma:contentTypeScope="" ma:versionID="b230d73d71df114a4afc2f7145180a24">
  <xsd:schema xmlns:xsd="http://www.w3.org/2001/XMLSchema" xmlns:xs="http://www.w3.org/2001/XMLSchema" xmlns:p="http://schemas.microsoft.com/office/2006/metadata/properties" xmlns:ns2="3871894e-194b-4917-876a-c1fcdeba129e" targetNamespace="http://schemas.microsoft.com/office/2006/metadata/properties" ma:root="true" ma:fieldsID="74033ea29e1da71df13d34685b2511ca" ns2:_="">
    <xsd:import namespace="3871894e-194b-4917-876a-c1fcdeba12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1894e-194b-4917-876a-c1fcdeba1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948D63-E8E1-4E59-A1B4-7ACAE44149B1}">
  <ds:schemaRefs>
    <ds:schemaRef ds:uri="3871894e-194b-4917-876a-c1fcdeba12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D48A88-97FE-4EC8-922B-1701FC24D6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71894e-194b-4917-876a-c1fcdeba1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EA0B72-3A1B-45BF-8EF4-BC94D69043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Custom</PresentationFormat>
  <Paragraphs>73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Geneva</vt:lpstr>
      <vt:lpstr>Georgia</vt:lpstr>
      <vt:lpstr>Verdana</vt:lpstr>
      <vt:lpstr>Wingdings</vt:lpstr>
      <vt:lpstr>HN mall 2011</vt:lpstr>
      <vt:lpstr>think-cell Slide</vt:lpstr>
      <vt:lpstr>Health Navigator UK Ltd - Proactive Health Coaching has two distinct features</vt:lpstr>
      <vt:lpstr>Health Navigator’s Proactive Health Coaching in the UK</vt:lpstr>
      <vt:lpstr>Against the control group, there is a significant reduction in non-elective admissions and A&amp;E attendances in York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Proactive Health Coaching</dc:title>
  <dc:creator/>
  <cp:lastModifiedBy/>
  <cp:revision>1</cp:revision>
  <dcterms:modified xsi:type="dcterms:W3CDTF">2018-05-21T09:06:05Z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0x010100830A977F1578D34B82297F9EF9DF6E75</vt:lpwstr>
  </property>
</Properties>
</file>